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인공지능을 활용한 반자동 데이터 라벨링 플랫폼 발표를 시작하겠습니다.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b8cc13f99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b8cc13f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모바일과 pc에서 동일하게 작동하는걸 보여드리기 위해서 영상을 두개 촬영했고, 설명은 pc 화면 기준으로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화면입니다. 회원가입에 필요한 정보들을 입력하고 있고, 패스워드는 SHA256 해시 함수를 사용해서 해시값으로 저장이 됩니다. 폼 체크도 완벽하게 하고있습니다.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로그인을 하게되면 JWT 토큰을 발급받습니다. 토큰을 이용해서 보이지 않았던 프로젝트 목록을 불러오는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생성 화면입니다. 프로젝트에 필요한 정보들을 입력합니다.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업로드 화면입니다. pc에선 녹화가 되지 않았는데, 두장의 이미지를 업로드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업로드한 이미지를 볼 수 있는 화면입니다. 방금 업로드 했기 때문에 ai 라벨링과 worker 라벨링 모두 false로 되어있습니다. 이미지는 자유롭게 삭제할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테서렉트 페이지로 이동하게 되면 서버에 탑재되어있는 테서랙트 엔진으로 방금 업로드한 이미지의 ai 라벨링을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라벨링 화면에 들어가면 방금 ai가 라벨링한 데이터들이 들어가 있습니다. 이런식으로 ai가 먼저 라벨링을 하고 사람이 그 데이터를 수정하기만 하면 라벨링 시간을 엄청나게 줄일 수 있습니다. 라벨 추가, 수정, 삭제도 자유롭게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업로드된 이미지를 확인하면, ai 라벨링과 worker 라벨링 모두 true로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라벨링한 데이터를 csv파일로 추출하는 기능입니다. 이렇게 추출한 csv파일은 서버에 탑재되는 ai를 다시 학습시키거나, 라벨링 데이터가 필요한 곳에 공급할 수 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0eaae47d2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0eaae47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 목표입니다.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tesseract ocr 모델의 성능을 개선시키는게 최우선 목표이고 여러 ocr 모델을 탑재해 원하는 모델을 선택해 탐지하는 기능을 추가할 예정입니다.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af041a6f5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af041a6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af041a6f5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af041a6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JWT 토큰을 이용하여 권한 기능에 대한 모든 준비를 끝마쳤지만 권한 기능을 아직 구현하지 못했습니다. 그래서 현재 모든 기능을 모든 사용자가 이용할 수 있는 상황입니다. 권한에 따른 보안 기능을 확실하게 구현하는 것이 필요합니다.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 계획에선 ai가 라벨링을 1차로 진행하고, 작업자가 작업을 마친다음 검수자가 검수한 후 관리자가 데이터를 추출하는 방식으로 할 예정이였습니다. 하지만 작업 데이터 추출까지 지나치게 많은 절차가 필요하다고 느꼈고, 검수자를 삭제할 예정입니다. 검수자의 모든 권한은 작업자에게 흡수될 예정입니다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fd0d771ab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fd0d771a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캡스톤 디자인1을 마치면서 목표로 삼았던 라벨링 모델 성능 향상입니다. 기본적으로 제가 만든 라벨링 플랫폼을 사용해 라벨링한 데이터로 모델을 학습시키고 다시 그 모델을 라벨링 플랫폼에 탑재해서 라벨링을 진행하는 과정을 무한하게 반복할 수는 없기 때문에 크게 총 3번에 걸쳐 모델을 생성할 예정입니다. 이주일마다 새로운 데이터를 제공받기 때문에 각각의 기간은 2주로 잡았습니다.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추가로 이현빈 교수님 연구실에서 ocr 모델을 자체적으로 개발하고 있다고 하셔서, 그 모델을 제공 받고, 제가 만든 모델과 연구실에서 만든 모델을 비교해 볼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keras RCNN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[그림 2]에서 볼 수 있듯 RCNN 계열은 보다 더 나은 정확도를 보이는 반면 시간당 처리할 수 있는 이미지의 수는 적고, 반면 single shot detector 계열은 RCNN에 비해 탐지 성능은 조금 떨어지지만 같은 시간 안에 훨씬 더 많은 양의 이미지를 처리하는 것이 가능하다.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https://brunch.co.kr/@kakao-it/318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a22a98f27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a22a98f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사물 탐지 모델은 크게 RCNN(region with convolutional neural network) 계열의 리전 프로포절(region proposal)을 거치는 모델과 SSD(single-shot multibox detector)나 YOLO(you only look once)와 같은 single shot detector 계열로 나눌 수 있다. 위의 두 모델은 속도와 정확도 중 어느 쪽에 더 비중을 두는지에 따라 구조적으로 큰 차이를 가지고 있다. [그림 2]에서 볼 수 있듯 RCNN 계열은 보다 더 나은 정확도를 보이는 반면 시간당 처리할 수 있는 이미지의 수는 적고, 반면 single shot detector 계열은 RCNN에 비해 탐지 성능은 조금 떨어지지만 같은 시간 안에 훨씬 더 많은 양의 이미지를 처리하는 것이 가능하다. 적은 수의 리전 프로포절을 이용하면 Faster RCNN으로 충분히 속도를 향상시킬 수 있지만 이 경우에는 single shot detector 계열에 비해 성능 면에서 훨씬 뒤처지게 된다.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카카오ocr에선 single shot detector 사용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f041a6f5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af041a6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artillery는 서버의 스트레스 테스트 툴입니다. 가상 유저의 숫자를 직접 정하고 테스트 하는 방식입니다. 결과는 그래프로 표시가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성능이 좋지 않을 것으로 예상되는 api 들에 대해서 집중적으로 테스트 하고, 서버 컴퓨터를 업그레이드 하지 않는 선에서 최대한 성능을 개선 해 볼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성능 향상에 필요하다면 데이터 구조도 변경할 예정입니다.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f041a6f5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f041a6f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0eaae47d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0eaae4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위의 url에 들어가시면 linux에서 nginx 기반으로 실제 서비스하고있는 플랫폼에 접속할 수 있고 모든 코드는 제 github repository에 오픈소스로 공개해두었습니다.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목차입니다. 프로젝트 개요, 구현, 시현 영상, 향후 목표 순으로 발표를 진행하겠습니다.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 보조 플랫폼에선 ai가 먼저 라벨을 식별하고 그 후에 작업자가 라벨링 작업을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12540dc3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12540d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생략해도 될 듯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0eaae47d2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0eaae47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플랫폼에 탑재한 글자탐지 알고리즘으로 테서랙트를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테서랙트에 이미지를 입력하면 이미지에 있는 글자의 좌표와 그 글자 어떤 글자인지 식별해주는 엔진입니다.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여러 language들이 공개되어있지만 손글씨 탐지를 위해 직접 langdata를 생성하고 학습시켜서 탑재했습니다.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1237bc3e9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1237bc3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플랫폼의 효율성에 대해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기존의 라벨링 방식과 ai의 보조를 받은 라벨링을 각각 진행한 결과 평균 </a:t>
            </a:r>
            <a:r>
              <a:rPr i="1" lang="ko">
                <a:solidFill>
                  <a:schemeClr val="dk1"/>
                </a:solidFill>
              </a:rPr>
              <a:t>32% </a:t>
            </a:r>
            <a:r>
              <a:rPr lang="ko">
                <a:solidFill>
                  <a:schemeClr val="dk1"/>
                </a:solidFill>
              </a:rPr>
              <a:t>의 속도 차이를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탐지 모델의 성능을 더 향상시킬수록 격차는 더 벌어질 것으로 예상됩니다.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0f65b0bd8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0f65b0bd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모바일과 pc에서 동일하게 작동하는걸 보여드리기 위해서 영상을 두개 촬영했고, 설명은 pc 화면 기준으로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화면입니다. 회원가입에 필요한 정보들을 입력하고 있고, 패스워드는 SHA256 해시 함수를 사용해서 해시값으로 저장이 됩니다. 폼 체크도 완벽하게 하고있습니다.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로그인을 하게되면 JWT 토큰을 발급받습니다. 토큰을 이용해서 보이지 않았던 프로젝트 목록을 불러오는 모습입니다.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생성 화면입니다. 프로젝트에 필요한 정보들을 입력합니다.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업로드 화면입니다. pc에선 녹화가 되지 않았는데, 두장의 이미지를 업로드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업로드한 이미지를 볼 수 있는 화면입니다. 방금 업로드 했기 때문에 ai 라벨링과 worker 라벨링 모두 false로 되어있습니다. 이미지는 자유롭게 삭제할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테서렉트 페이지로 이동하게 되면 서버에 탑재되어있는 테서랙트 엔진으로 방금 업로드한 이미지의 ai 라벨링을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라벨링 화면에 들어가면 방금 ai가 라벨링한 데이터들이 들어가 있습니다. 이런식으로 ai가 먼저 라벨링을 하고 사람이 그 데이터를 수정하기만 하면 라벨링 시간을 엄청나게 줄일 수 있습니다. 라벨 추가, 수정, 삭제도 자유롭게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업로드된 이미지를 확인하면, ai 라벨링과 worker 라벨링 모두 true로 되어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라벨링한 데이터를 csv파일로 추출하는 기능입니다. 이렇게 추출한 csv파일은 서버에 탑재되는 ai를 다시 학습시키거나, 라벨링 데이터가 필요한 곳에 공급할 수 있습니다.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GnH_Hi2CtIcCAisAPDhXs3RbVhqwh5Hl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UD0pjf1fMGrIV-_VBfO2n72PnaJhJGku/view" TargetMode="External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인공지능을 활용한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반자동 데이터 라벨링 플랫폼</a:t>
            </a:r>
            <a:endParaRPr sz="4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김수민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3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향후목표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881450" y="1433975"/>
            <a:ext cx="56460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280"/>
              <a:t>OCR 모델의 성능 개선</a:t>
            </a:r>
            <a:endParaRPr sz="128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ko" sz="1280"/>
              <a:t>여러 OCR 모델을 탑재해 원하는 모델을 선택해 탐지하는 기능</a:t>
            </a:r>
            <a:endParaRPr sz="12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계획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분기 보안 설정</a:t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3794250" y="1974375"/>
            <a:ext cx="1555500" cy="155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검수자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라벨링 검사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이미지 검수</a:t>
            </a:r>
            <a:endParaRPr sz="1500"/>
          </a:p>
        </p:txBody>
      </p:sp>
      <p:sp>
        <p:nvSpPr>
          <p:cNvPr id="149" name="Google Shape;149;p25"/>
          <p:cNvSpPr/>
          <p:nvPr/>
        </p:nvSpPr>
        <p:spPr>
          <a:xfrm>
            <a:off x="1620225" y="1974525"/>
            <a:ext cx="1555500" cy="155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작업자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라벨링 작업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이미지 업로드</a:t>
            </a:r>
            <a:endParaRPr sz="1200"/>
          </a:p>
        </p:txBody>
      </p:sp>
      <p:sp>
        <p:nvSpPr>
          <p:cNvPr id="150" name="Google Shape;150;p25"/>
          <p:cNvSpPr/>
          <p:nvPr/>
        </p:nvSpPr>
        <p:spPr>
          <a:xfrm>
            <a:off x="5968275" y="1974525"/>
            <a:ext cx="1555500" cy="155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관리자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프로젝트 관리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데이터 추출</a:t>
            </a:r>
            <a:endParaRPr sz="1700"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368577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권한에 따른 분기 보안 설정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검수자 삭제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학습 과정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2406625" y="1955200"/>
            <a:ext cx="1940400" cy="970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1차 모델</a:t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4071100" y="1955200"/>
            <a:ext cx="1940400" cy="9702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2차 모델</a:t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5750600" y="1955200"/>
            <a:ext cx="1940400" cy="970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3차 모델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1084150" y="1825300"/>
            <a:ext cx="1230000" cy="123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tesseract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keras</a:t>
            </a:r>
            <a:endParaRPr sz="1300"/>
          </a:p>
        </p:txBody>
      </p:sp>
      <p:sp>
        <p:nvSpPr>
          <p:cNvPr id="161" name="Google Shape;161;p26"/>
          <p:cNvSpPr/>
          <p:nvPr/>
        </p:nvSpPr>
        <p:spPr>
          <a:xfrm>
            <a:off x="2399195" y="3380325"/>
            <a:ext cx="5284200" cy="9702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연구실 학습 모델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학습 과정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25" y="1131275"/>
            <a:ext cx="4829151" cy="3135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4294967295" type="body"/>
          </p:nvPr>
        </p:nvSpPr>
        <p:spPr>
          <a:xfrm>
            <a:off x="1162950" y="4330300"/>
            <a:ext cx="68181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280"/>
              <a:t>RCNN 계열 모델(keras) 높은 정확도와 느린 속도</a:t>
            </a:r>
            <a:endParaRPr sz="128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ko" sz="1280"/>
              <a:t>single shot detector 계열 모델(tesseract) 탐지 성능은 떨어지지만 훨씬 많은 이미지 처리 가능</a:t>
            </a:r>
            <a:endParaRPr sz="128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Artillery를 이용한 서버 성능 개선 및 테스팅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437" y="1297925"/>
            <a:ext cx="6203126" cy="33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3794250" y="1974375"/>
            <a:ext cx="1555500" cy="155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모델 학습</a:t>
            </a:r>
            <a:endParaRPr sz="1500"/>
          </a:p>
        </p:txBody>
      </p:sp>
      <p:sp>
        <p:nvSpPr>
          <p:cNvPr id="181" name="Google Shape;181;p29"/>
          <p:cNvSpPr/>
          <p:nvPr/>
        </p:nvSpPr>
        <p:spPr>
          <a:xfrm>
            <a:off x="1620225" y="1974525"/>
            <a:ext cx="1555500" cy="155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보안 설정</a:t>
            </a:r>
            <a:endParaRPr sz="1200"/>
          </a:p>
        </p:txBody>
      </p:sp>
      <p:sp>
        <p:nvSpPr>
          <p:cNvPr id="182" name="Google Shape;182;p29"/>
          <p:cNvSpPr/>
          <p:nvPr/>
        </p:nvSpPr>
        <p:spPr>
          <a:xfrm>
            <a:off x="5968275" y="1974525"/>
            <a:ext cx="1555500" cy="1555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성능 개선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nuietest.shop:3000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63" y="1212425"/>
            <a:ext cx="5551125" cy="3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2000"/>
            <a:ext cx="85206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github.com/eddhall0821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구현 완료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데이터 라벨링 보조 플랫폼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플랫폼 효율성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구현 계획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분기 보안 설정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모델 학습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성능 개선 및 테스팅</a:t>
            </a:r>
            <a:endParaRPr b="1"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라벨링 보조 플랫폼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3685775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AI로</a:t>
            </a:r>
            <a:r>
              <a:rPr lang="ko"/>
              <a:t> 라벨링된 데이터를 작업자가 검수</a:t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420275" y="15770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전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데이터</a:t>
            </a:r>
            <a:endParaRPr sz="1700"/>
          </a:p>
        </p:txBody>
      </p:sp>
      <p:sp>
        <p:nvSpPr>
          <p:cNvPr id="74" name="Google Shape;74;p16"/>
          <p:cNvSpPr/>
          <p:nvPr/>
        </p:nvSpPr>
        <p:spPr>
          <a:xfrm>
            <a:off x="4923024" y="1576995"/>
            <a:ext cx="1549500" cy="154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사람이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검수</a:t>
            </a:r>
            <a:endParaRPr sz="1700"/>
          </a:p>
        </p:txBody>
      </p:sp>
      <p:sp>
        <p:nvSpPr>
          <p:cNvPr id="75" name="Google Shape;75;p16"/>
          <p:cNvSpPr/>
          <p:nvPr/>
        </p:nvSpPr>
        <p:spPr>
          <a:xfrm>
            <a:off x="7174550" y="1577000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라벨링 완료 데이터</a:t>
            </a:r>
            <a:endParaRPr sz="1700"/>
          </a:p>
        </p:txBody>
      </p:sp>
      <p:cxnSp>
        <p:nvCxnSpPr>
          <p:cNvPr id="76" name="Google Shape;76;p16"/>
          <p:cNvCxnSpPr>
            <a:endCxn id="74" idx="2"/>
          </p:cNvCxnSpPr>
          <p:nvPr/>
        </p:nvCxnSpPr>
        <p:spPr>
          <a:xfrm flipH="1" rot="10800000">
            <a:off x="4225224" y="235174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6"/>
          <p:cNvCxnSpPr/>
          <p:nvPr/>
        </p:nvCxnSpPr>
        <p:spPr>
          <a:xfrm flipH="1" rot="10800000">
            <a:off x="6472524" y="234679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6"/>
          <p:cNvSpPr/>
          <p:nvPr/>
        </p:nvSpPr>
        <p:spPr>
          <a:xfrm>
            <a:off x="2671499" y="1576995"/>
            <a:ext cx="1549500" cy="154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AI로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1차 라벨링</a:t>
            </a:r>
            <a:endParaRPr sz="1700"/>
          </a:p>
        </p:txBody>
      </p:sp>
      <p:cxnSp>
        <p:nvCxnSpPr>
          <p:cNvPr id="79" name="Google Shape;79;p16"/>
          <p:cNvCxnSpPr>
            <a:endCxn id="78" idx="2"/>
          </p:cNvCxnSpPr>
          <p:nvPr/>
        </p:nvCxnSpPr>
        <p:spPr>
          <a:xfrm flipH="1" rot="10800000">
            <a:off x="1973699" y="2351745"/>
            <a:ext cx="6978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React</a:t>
            </a:r>
            <a:endParaRPr/>
          </a:p>
        </p:txBody>
      </p:sp>
      <p:pic>
        <p:nvPicPr>
          <p:cNvPr descr="열려 있는 Chromebook 노트북"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51900"/>
            <a:ext cx="30330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동적인 웹 제작에 유리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ant design UI 라이브러리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GraphQL 서버와 통신을 위한 Apollo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087" y="803675"/>
            <a:ext cx="4433198" cy="277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7"/>
          <p:cNvGrpSpPr/>
          <p:nvPr/>
        </p:nvGrpSpPr>
        <p:grpSpPr>
          <a:xfrm>
            <a:off x="7264625" y="1075400"/>
            <a:ext cx="1541474" cy="3291298"/>
            <a:chOff x="7210825" y="1678000"/>
            <a:chExt cx="1541474" cy="3291298"/>
          </a:xfrm>
        </p:grpSpPr>
        <p:pic>
          <p:nvPicPr>
            <p:cNvPr descr="세로 모드로 설정된 검은색 스마트폰" id="89" name="Google Shape;8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10825" y="1678000"/>
              <a:ext cx="1541474" cy="329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000" y="1802400"/>
              <a:ext cx="1407125" cy="3042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MongoDB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659850" y="1511900"/>
            <a:ext cx="3910800" cy="19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Database - Collection (table) - Document (Row)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mongoose</a:t>
            </a:r>
            <a:r>
              <a:rPr lang="ko" sz="1200"/>
              <a:t>를 사용하여 schema로 데이터 검사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schema-less의 장점은 사라지지 않음</a:t>
            </a:r>
            <a:endParaRPr sz="12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1608088"/>
            <a:ext cx="4348150" cy="21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tesseract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17133" r="16889" t="0"/>
          <a:stretch/>
        </p:blipFill>
        <p:spPr>
          <a:xfrm>
            <a:off x="2333925" y="1017725"/>
            <a:ext cx="4476150" cy="33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플랫</a:t>
            </a:r>
            <a:r>
              <a:rPr lang="ko"/>
              <a:t>폼 효율성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4490200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테스트 데이</a:t>
            </a:r>
            <a:r>
              <a:rPr lang="ko"/>
              <a:t>터 10개 기준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157725" y="2135075"/>
            <a:ext cx="1549200" cy="154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기존 라벨링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평균 67.4초</a:t>
            </a:r>
            <a:endParaRPr sz="1500"/>
          </a:p>
        </p:txBody>
      </p:sp>
      <p:sp>
        <p:nvSpPr>
          <p:cNvPr id="111" name="Google Shape;111;p20"/>
          <p:cNvSpPr/>
          <p:nvPr/>
        </p:nvSpPr>
        <p:spPr>
          <a:xfrm>
            <a:off x="5113126" y="910577"/>
            <a:ext cx="2207700" cy="220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AI 보조 라벨링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평균 45.2초</a:t>
            </a:r>
            <a:endParaRPr sz="1700"/>
          </a:p>
        </p:txBody>
      </p:sp>
      <p:sp>
        <p:nvSpPr>
          <p:cNvPr id="112" name="Google Shape;112;p20"/>
          <p:cNvSpPr/>
          <p:nvPr/>
        </p:nvSpPr>
        <p:spPr>
          <a:xfrm flipH="1" rot="9805373">
            <a:off x="3868957" y="2169496"/>
            <a:ext cx="1199766" cy="8045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4187125" y="2371650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32</a:t>
            </a:r>
            <a:r>
              <a:rPr lang="ko">
                <a:solidFill>
                  <a:schemeClr val="dk1"/>
                </a:solidFill>
              </a:rPr>
              <a:t>%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 title="apollo - 개인 - Microsoft​ Edge 2022-06-04 13-51-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44300" cy="39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RPReplay_Final165431940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6925" y="0"/>
            <a:ext cx="1837083" cy="397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5232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회원가입</a:t>
            </a:r>
            <a:endParaRPr b="1" sz="1100"/>
          </a:p>
        </p:txBody>
      </p:sp>
      <p:sp>
        <p:nvSpPr>
          <p:cNvPr id="121" name="Google Shape;121;p21"/>
          <p:cNvSpPr/>
          <p:nvPr/>
        </p:nvSpPr>
        <p:spPr>
          <a:xfrm>
            <a:off x="16986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로그인</a:t>
            </a:r>
            <a:endParaRPr b="1" sz="1100"/>
          </a:p>
        </p:txBody>
      </p:sp>
      <p:sp>
        <p:nvSpPr>
          <p:cNvPr id="122" name="Google Shape;122;p21"/>
          <p:cNvSpPr/>
          <p:nvPr/>
        </p:nvSpPr>
        <p:spPr>
          <a:xfrm>
            <a:off x="28740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프로젝트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생성</a:t>
            </a:r>
            <a:endParaRPr b="1" sz="1100"/>
          </a:p>
        </p:txBody>
      </p:sp>
      <p:sp>
        <p:nvSpPr>
          <p:cNvPr id="123" name="Google Shape;123;p21"/>
          <p:cNvSpPr/>
          <p:nvPr/>
        </p:nvSpPr>
        <p:spPr>
          <a:xfrm>
            <a:off x="40494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이미지 업로드</a:t>
            </a:r>
            <a:endParaRPr b="1" sz="1100"/>
          </a:p>
        </p:txBody>
      </p:sp>
      <p:sp>
        <p:nvSpPr>
          <p:cNvPr id="124" name="Google Shape;124;p21"/>
          <p:cNvSpPr/>
          <p:nvPr/>
        </p:nvSpPr>
        <p:spPr>
          <a:xfrm>
            <a:off x="52248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ai 라벨링</a:t>
            </a:r>
            <a:endParaRPr b="1" sz="1100"/>
          </a:p>
        </p:txBody>
      </p:sp>
      <p:sp>
        <p:nvSpPr>
          <p:cNvPr id="125" name="Google Shape;125;p21"/>
          <p:cNvSpPr/>
          <p:nvPr/>
        </p:nvSpPr>
        <p:spPr>
          <a:xfrm>
            <a:off x="64002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작업자 라벨링</a:t>
            </a:r>
            <a:endParaRPr b="1" sz="1100"/>
          </a:p>
        </p:txBody>
      </p:sp>
      <p:sp>
        <p:nvSpPr>
          <p:cNvPr id="126" name="Google Shape;126;p21"/>
          <p:cNvSpPr/>
          <p:nvPr/>
        </p:nvSpPr>
        <p:spPr>
          <a:xfrm>
            <a:off x="7575600" y="4016274"/>
            <a:ext cx="1045200" cy="1045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라벨링 데이터 추출</a:t>
            </a:r>
            <a:endParaRPr b="1"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